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78" r:id="rId4"/>
    <p:sldId id="282" r:id="rId5"/>
    <p:sldId id="260" r:id="rId6"/>
    <p:sldId id="261" r:id="rId7"/>
    <p:sldId id="279" r:id="rId8"/>
    <p:sldId id="262" r:id="rId9"/>
    <p:sldId id="264" r:id="rId10"/>
    <p:sldId id="265" r:id="rId11"/>
    <p:sldId id="266" r:id="rId12"/>
    <p:sldId id="285" r:id="rId13"/>
    <p:sldId id="280" r:id="rId14"/>
    <p:sldId id="286" r:id="rId15"/>
    <p:sldId id="28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BC1A7"/>
    <a:srgbClr val="FFFF99"/>
    <a:srgbClr val="CCFF99"/>
    <a:srgbClr val="FB4005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84511" autoAdjust="0"/>
  </p:normalViewPr>
  <p:slideViewPr>
    <p:cSldViewPr snapToGrid="0">
      <p:cViewPr>
        <p:scale>
          <a:sx n="150" d="100"/>
          <a:sy n="150" d="100"/>
        </p:scale>
        <p:origin x="-504" y="-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-2578" y="3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1614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e2ccde515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e2ccde515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2ccde51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2ccde51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2ccde515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e2ccde515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Задачи: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специфики ПОП на языке Reflex с точки зрения необходимости визуализации диаграмм;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существующих видов диаграмм, использующихся для анализа кода, их сравнение, сформулировать требования к создаваемому программному модулю;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сравнительный анализ средств визуализации диаграмм для языков общего назначения;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диаграммы для отображения связей процессов по данным и управлению;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сравнительный анализ средств визуализации графов, определить формат представления диаграмм;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архитектуру модуля, удовлетворяющую обозначенным требованиям;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реализовать модуль визуализации;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тестирование созданной реализации, опробовать ее на практике;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подготовить доклад для выступления на конференции;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оформить текст диплома.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2ccde515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2ccde515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Процесс Разогрев: греет, если дверца закрыта и время разогрева ненулевое, если открывается дверца - выключает нагреватель и ждет закрытия дверцы, если приготовил - звуковой сигнал 1 сек.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Можно выделить основные особенности языка Reflex: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Процессы.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Процессы представлены автоматами состояний.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Исполнение происходит в кооперативной модели многопоточности.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Процессы взаимодействуют по данным и по управлению.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анализа ПОП, необходима визуализация следующих диаграмм: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5334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Диаграмм состояний процесса.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5334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Диаграмм связи процессов по данным.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5334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Диаграмм связи процессов по управлению.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2ccde51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2ccde51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Были рассмотрены наиболее известные средства построения UML-диаграмм для языков общего назначения, таких, как Java, C# и другие. Исходя из специфики поставленной задачи, наибольший интерес представляют продукты, способные осуществлять реверсивный инжиниринг, так как в разрабатываемом программном модуле предполагается генерация диаграмм по коду. Средства построения, не удовлетворяющие данному критерию, не рассматривались.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Наиболее широкий спектр возможностей предоставляют такие программные продукты, как Class Designer для Visual Studio, Rational Rose и IntelliJ Idea, двое из которых также находятся в первой семерке популярности по количеству поисковых запросов в Google  их загрузочной страницы. Отсюда можно сделать вывод, что наличие в IDE такого средства анализа кода, как визуализация диаграмм, дает преимущества и упрощает разработку. Все рассмотренные средства реализуют возможности модификации построенных диаграмм (drag-and-drop, изменение подписей и другие). Возможности скрывать компоненты отдельных классов и динамическое построение реализуется лишь частью рассмотренных средств.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e2ccde515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e2ccde515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Отсюда можно сформулировать следующие требования к решению: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Обновление диаграммы по нажатию кнопки (по явному вызову), так как в данной области нет необходимости в динамическом построении диаграмм.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перетаскивания блоков с помощью мыши. Связанные с блоком компоненты автоматически следуют за блоком (такие, как связи и подписи).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изменять имена компонентов диаграмм.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Автоматическая укладка диаграмм на плоскость.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удаления компонента диаграммы. Автоматически удаляются связанные с ним связи и подписи.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сохранения диаграммы в отдельный файл для дальнейшего использования.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Наличие графического интерфейса, взаимодействующего с модулем визуализации через API. Позволит обеспечить как независимую работу решения, так и возможность встраивания его в IDE.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Использование модуля: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Самостоятельное использование:</a:t>
            </a:r>
            <a:endParaRPr sz="14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Запустив модуль, предоставляющий GUI для разрабатываемого модуля, пользователь задает необходимые ему параметры визуализации, после чего требуемые диаграммы создаются.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составе IDE: </a:t>
            </a:r>
            <a:endParaRPr sz="14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Пользователь после написания кода может нажать соответствующую кнопку, и в открывшемся диалоговом окне задать необходимые параметры визуализации, после чего требуемые диаграммы будут созданы.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e2ccde515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e2ccde515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основе проведенного анализа диаграмм можно сделать вывод о необходимости адаптировать UML-диаграммы к визуализации диаграмм процессов. Такой подход к визуализации процессов позволит быстро оценить связи между ними по переменным и вызовам. Для отображения состояний процесса Разогрев использовалась диаграмма состояний UML.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e2ccde5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e2ccde515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e2ccde515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e2ccde515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0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7.wmf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microsoft.com/office/2007/relationships/media" Target="../media/media11.wav"/><Relationship Id="rId7" Type="http://schemas.openxmlformats.org/officeDocument/2006/relationships/package" Target="../embeddings/Microsoft_Excel_Worksheet3.xlsx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2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3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microsoft.com/office/2007/relationships/media" Target="../media/media14.wav"/><Relationship Id="rId1" Type="http://schemas.openxmlformats.org/officeDocument/2006/relationships/audio" Target="NULL" TargetMode="External"/><Relationship Id="rId6" Type="http://schemas.openxmlformats.org/officeDocument/2006/relationships/hyperlink" Target="https://github.com/Belenkaia/Diagram-visualisation.git" TargetMode="External"/><Relationship Id="rId5" Type="http://schemas.openxmlformats.org/officeDocument/2006/relationships/hyperlink" Target="https://github.com/Belenkaia/Diagram_generator.git" TargetMode="External"/><Relationship Id="rId4" Type="http://schemas.openxmlformats.org/officeDocument/2006/relationships/hyperlink" Target="mailto:s.belenkaia8@g.nsu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4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microsoft.com/office/2007/relationships/media" Target="../media/media5.wav"/><Relationship Id="rId7" Type="http://schemas.openxmlformats.org/officeDocument/2006/relationships/package" Target="../embeddings/Microsoft_Excel_Worksheet1.xlsx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wav"/><Relationship Id="rId7" Type="http://schemas.openxmlformats.org/officeDocument/2006/relationships/image" Target="../media/image4.emf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2.xlsx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7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8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5.wmf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9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6.wmf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0" y="188125"/>
            <a:ext cx="8520600" cy="1569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000" dirty="0" smtClean="0">
                <a:solidFill>
                  <a:srgbClr val="0B5394"/>
                </a:solidFill>
              </a:rPr>
              <a:t>Разработка  </a:t>
            </a:r>
            <a:r>
              <a:rPr lang="ru" sz="3000" dirty="0">
                <a:solidFill>
                  <a:srgbClr val="0B5394"/>
                </a:solidFill>
              </a:rPr>
              <a:t>программного модуля визуализации диаграмм процессов по спецификации на языке Reflex</a:t>
            </a:r>
            <a:endParaRPr sz="3000" dirty="0">
              <a:solidFill>
                <a:srgbClr val="0B5394"/>
              </a:solidFill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4572000" y="2872617"/>
            <a:ext cx="4146210" cy="1681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 b="1" dirty="0" smtClean="0">
                <a:solidFill>
                  <a:srgbClr val="000000"/>
                </a:solidFill>
              </a:rPr>
              <a:t>Научный </a:t>
            </a:r>
            <a:r>
              <a:rPr lang="ru" sz="1400" b="1" dirty="0">
                <a:solidFill>
                  <a:srgbClr val="000000"/>
                </a:solidFill>
              </a:rPr>
              <a:t>руководитель</a:t>
            </a:r>
            <a:r>
              <a:rPr lang="ru" sz="1400" dirty="0">
                <a:solidFill>
                  <a:srgbClr val="000000"/>
                </a:solidFill>
              </a:rPr>
              <a:t>: </a:t>
            </a:r>
            <a:r>
              <a:rPr lang="ru" sz="1400" b="1" dirty="0">
                <a:solidFill>
                  <a:srgbClr val="000000"/>
                </a:solidFill>
              </a:rPr>
              <a:t>Зюбин В.Е., </a:t>
            </a:r>
            <a:r>
              <a:rPr lang="ru" sz="1400" dirty="0">
                <a:solidFill>
                  <a:srgbClr val="00B050"/>
                </a:solidFill>
              </a:rPr>
              <a:t>зав. кафедрой </a:t>
            </a:r>
            <a:r>
              <a:rPr lang="ru" sz="1400" dirty="0" smtClean="0">
                <a:solidFill>
                  <a:srgbClr val="00B050"/>
                </a:solidFill>
              </a:rPr>
              <a:t>компьютерных технологий ФИТ НГУ</a:t>
            </a:r>
            <a:r>
              <a:rPr lang="ru" sz="1400" dirty="0" smtClean="0">
                <a:solidFill>
                  <a:srgbClr val="000000"/>
                </a:solidFill>
              </a:rPr>
              <a:t>, </a:t>
            </a:r>
            <a:r>
              <a:rPr lang="ru" sz="1400" dirty="0">
                <a:solidFill>
                  <a:srgbClr val="000000"/>
                </a:solidFill>
              </a:rPr>
              <a:t>д. т. н., доцент, зав. лаб. ИАиЭ СО </a:t>
            </a:r>
            <a:r>
              <a:rPr lang="ru" sz="1400" dirty="0" smtClean="0">
                <a:solidFill>
                  <a:srgbClr val="000000"/>
                </a:solidFill>
              </a:rPr>
              <a:t>РАН.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00000"/>
                </a:solidFill>
              </a:rPr>
              <a:t>Соруководитель</a:t>
            </a:r>
            <a:r>
              <a:rPr lang="ru" sz="1400" dirty="0">
                <a:solidFill>
                  <a:srgbClr val="000000"/>
                </a:solidFill>
              </a:rPr>
              <a:t>: </a:t>
            </a:r>
            <a:r>
              <a:rPr lang="ru" sz="1400" b="1" dirty="0">
                <a:solidFill>
                  <a:srgbClr val="000000"/>
                </a:solidFill>
              </a:rPr>
              <a:t>Розов А. С.</a:t>
            </a:r>
            <a:r>
              <a:rPr lang="ru" sz="1400" dirty="0">
                <a:solidFill>
                  <a:srgbClr val="000000"/>
                </a:solidFill>
              </a:rPr>
              <a:t>, старший преподаватель кафедры КТ.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00;p25"/>
          <p:cNvSpPr txBox="1">
            <a:spLocks/>
          </p:cNvSpPr>
          <p:nvPr/>
        </p:nvSpPr>
        <p:spPr>
          <a:xfrm>
            <a:off x="457119" y="2872617"/>
            <a:ext cx="4114881" cy="142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Докладчик: </a:t>
            </a: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Беленькая София Евгеньевна, </a:t>
            </a:r>
            <a:r>
              <a: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студентка 4 курса факультета информационных технологий Новосибирского государственного университета.</a:t>
            </a:r>
            <a:endParaRPr kumimoji="0" lang="ru-RU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33.9426" end="2461.07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3"/>
    </mc:Choice>
    <mc:Fallback xmlns="">
      <p:transition spd="slow" advTm="19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363170" y="114409"/>
            <a:ext cx="8417660" cy="540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0B5394"/>
                </a:solidFill>
              </a:rPr>
              <a:t>Диаграмма связи процессов по управлению</a:t>
            </a:r>
            <a:endParaRPr sz="2800"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2"/>
          </p:nvPr>
        </p:nvSpPr>
        <p:spPr>
          <a:xfrm>
            <a:off x="708634" y="723901"/>
            <a:ext cx="7726731" cy="1403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00000"/>
                </a:solidFill>
              </a:rPr>
              <a:t>Для построения диаграмм связи процессов по управлению были м</a:t>
            </a:r>
            <a:r>
              <a:rPr lang="ru" sz="1600" dirty="0" smtClean="0">
                <a:solidFill>
                  <a:srgbClr val="000000"/>
                </a:solidFill>
              </a:rPr>
              <a:t>одифицированы</a:t>
            </a:r>
            <a:r>
              <a:rPr lang="ru" sz="1600" dirty="0">
                <a:solidFill>
                  <a:srgbClr val="000000"/>
                </a:solidFill>
              </a:rPr>
              <a:t>: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600" dirty="0">
                <a:solidFill>
                  <a:srgbClr val="000000"/>
                </a:solidFill>
              </a:rPr>
              <a:t>диаграмма деятельности UML: 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600" dirty="0" smtClean="0">
                <a:solidFill>
                  <a:srgbClr val="000000"/>
                </a:solidFill>
              </a:rPr>
              <a:t>диаграмма </a:t>
            </a:r>
            <a:r>
              <a:rPr lang="ru" sz="1600" dirty="0">
                <a:solidFill>
                  <a:srgbClr val="000000"/>
                </a:solidFill>
              </a:rPr>
              <a:t>состояний </a:t>
            </a:r>
            <a:r>
              <a:rPr lang="ru" sz="1600" dirty="0" smtClean="0">
                <a:solidFill>
                  <a:srgbClr val="000000"/>
                </a:solidFill>
              </a:rPr>
              <a:t>UML.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t="2786" r="2342" b="67629"/>
          <a:stretch/>
        </p:blipFill>
        <p:spPr>
          <a:xfrm>
            <a:off x="1041001" y="2127250"/>
            <a:ext cx="7061997" cy="28956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10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99.4318" end="2052.49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81"/>
    </mc:Choice>
    <mc:Fallback xmlns="">
      <p:transition spd="slow" advTm="3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xfrm>
            <a:off x="314923" y="122830"/>
            <a:ext cx="8520600" cy="502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rgbClr val="0B5394"/>
                </a:solidFill>
              </a:rPr>
              <a:t>Обзор форматов представления графов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930751"/>
              </p:ext>
            </p:extLst>
          </p:nvPr>
        </p:nvGraphicFramePr>
        <p:xfrm>
          <a:off x="242223" y="757403"/>
          <a:ext cx="7554083" cy="25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Лист" r:id="rId7" imgW="7601001" imgH="2514510" progId="Excel.Sheet.12">
                  <p:embed/>
                </p:oleObj>
              </mc:Choice>
              <mc:Fallback>
                <p:oleObj name="Лист" r:id="rId7" imgW="7601001" imgH="25145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223" y="757403"/>
                        <a:ext cx="7554083" cy="25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8204201" y="929266"/>
            <a:ext cx="539750" cy="2095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4150" y="1138816"/>
            <a:ext cx="133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Удовлетворяет требованиям</a:t>
            </a:r>
            <a:endParaRPr lang="ru-RU" sz="1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04201" y="1976874"/>
            <a:ext cx="539750" cy="20955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4151" y="2171640"/>
            <a:ext cx="133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Не удовлетворяет требованиям</a:t>
            </a:r>
            <a:endParaRPr lang="ru-RU" sz="10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fld id="{00000000-1234-1234-1234-123412341234}" type="slidenum">
              <a:rPr lang="ru" smtClean="0">
                <a:solidFill>
                  <a:srgbClr val="595959"/>
                </a:solidFill>
              </a:rPr>
              <a:pPr/>
              <a:t>11</a:t>
            </a:fld>
            <a:r>
              <a:rPr lang="en-US" dirty="0">
                <a:solidFill>
                  <a:srgbClr val="595959"/>
                </a:solidFill>
              </a:rPr>
              <a:t> /</a:t>
            </a:r>
            <a:r>
              <a:rPr lang="en-US" dirty="0" smtClean="0">
                <a:solidFill>
                  <a:srgbClr val="595959"/>
                </a:solidFill>
              </a:rPr>
              <a:t>1</a:t>
            </a:r>
            <a:r>
              <a:rPr lang="ru-RU" dirty="0" smtClean="0">
                <a:solidFill>
                  <a:srgbClr val="595959"/>
                </a:solidFill>
              </a:rPr>
              <a:t>4</a:t>
            </a:r>
            <a:endParaRPr lang="ru" dirty="0">
              <a:solidFill>
                <a:srgbClr val="595959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t="9844" r="10211" b="71567"/>
          <a:stretch/>
        </p:blipFill>
        <p:spPr>
          <a:xfrm>
            <a:off x="252482" y="3797841"/>
            <a:ext cx="3488339" cy="121339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1" t="34955" r="30948" b="51648"/>
          <a:stretch/>
        </p:blipFill>
        <p:spPr>
          <a:xfrm>
            <a:off x="3769602" y="3905421"/>
            <a:ext cx="1604796" cy="904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728" y="3402801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Возможности конвертации</a:t>
            </a:r>
            <a:r>
              <a:rPr lang="en-US" sz="1600" dirty="0" smtClean="0"/>
              <a:t>:</a:t>
            </a:r>
            <a:endParaRPr lang="ru-RU" sz="1600" dirty="0"/>
          </a:p>
        </p:txBody>
      </p:sp>
      <p:sp>
        <p:nvSpPr>
          <p:cNvPr id="5" name="Стрелка вправо 4"/>
          <p:cNvSpPr/>
          <p:nvPr/>
        </p:nvSpPr>
        <p:spPr>
          <a:xfrm>
            <a:off x="5796886" y="3998371"/>
            <a:ext cx="771098" cy="320145"/>
          </a:xfrm>
          <a:prstGeom prst="rightArrow">
            <a:avLst/>
          </a:prstGeom>
          <a:solidFill>
            <a:srgbClr val="6699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06144" y="3998371"/>
            <a:ext cx="2233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sz="1600" dirty="0" smtClean="0"/>
              <a:t>Выбран формат GML</a:t>
            </a:r>
          </a:p>
        </p:txBody>
      </p:sp>
      <p:pic>
        <p:nvPicPr>
          <p:cNvPr id="14" name="Звук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83.4299" end="1690.861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0"/>
    </mc:Choice>
    <mc:Fallback xmlns="">
      <p:transition spd="slow" advTm="6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31127"/>
            <a:ext cx="8520600" cy="49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Архитектура</a:t>
            </a:r>
            <a:endParaRPr sz="3000" dirty="0"/>
          </a:p>
        </p:txBody>
      </p:sp>
      <p:sp>
        <p:nvSpPr>
          <p:cNvPr id="5" name="Google Shape;230;p41"/>
          <p:cNvSpPr txBox="1">
            <a:spLocks noGrp="1"/>
          </p:cNvSpPr>
          <p:nvPr>
            <p:ph type="body" idx="1"/>
          </p:nvPr>
        </p:nvSpPr>
        <p:spPr>
          <a:xfrm>
            <a:off x="313898" y="1009934"/>
            <a:ext cx="3222876" cy="356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Отдельные генераторы для каждого вида диаграмм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Отдельный генератор текста на </a:t>
            </a:r>
            <a:r>
              <a:rPr lang="en-US" sz="1600" dirty="0" smtClean="0">
                <a:solidFill>
                  <a:schemeClr val="tx1"/>
                </a:solidFill>
              </a:rPr>
              <a:t>GML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Перед генерацией создается модель диаграммы в виде списка вершин и ребер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60734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12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0" y="825500"/>
            <a:ext cx="5600700" cy="4102100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12.4529" end="2424.904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5"/>
    </mc:Choice>
    <mc:Fallback xmlns="">
      <p:transition spd="slow" advTm="32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" t="19651" r="967" b="36408"/>
          <a:stretch/>
        </p:blipFill>
        <p:spPr>
          <a:xfrm>
            <a:off x="436561" y="685800"/>
            <a:ext cx="8491539" cy="1498600"/>
          </a:xfrm>
          <a:prstGeom prst="rect">
            <a:avLst/>
          </a:prstGeom>
        </p:spPr>
      </p:pic>
      <p:sp>
        <p:nvSpPr>
          <p:cNvPr id="4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31127"/>
            <a:ext cx="8520600" cy="49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Реализация</a:t>
            </a:r>
            <a:endParaRPr sz="3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60734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13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6" b="41281"/>
          <a:stretch/>
        </p:blipFill>
        <p:spPr>
          <a:xfrm>
            <a:off x="4657723" y="2184400"/>
            <a:ext cx="4206876" cy="25844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856162" y="2568575"/>
            <a:ext cx="2095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Выгнутая влево стрелка 8"/>
          <p:cNvSpPr/>
          <p:nvPr/>
        </p:nvSpPr>
        <p:spPr>
          <a:xfrm>
            <a:off x="4479923" y="2600325"/>
            <a:ext cx="355600" cy="1012825"/>
          </a:xfrm>
          <a:prstGeom prst="curvedRightArrow">
            <a:avLst>
              <a:gd name="adj1" fmla="val 25000"/>
              <a:gd name="adj2" fmla="val 111200"/>
              <a:gd name="adj3" fmla="val 25000"/>
            </a:avLst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Google Shape;230;p41"/>
          <p:cNvSpPr txBox="1">
            <a:spLocks noGrp="1"/>
          </p:cNvSpPr>
          <p:nvPr>
            <p:ph type="body" idx="1"/>
          </p:nvPr>
        </p:nvSpPr>
        <p:spPr>
          <a:xfrm>
            <a:off x="436561" y="1911350"/>
            <a:ext cx="3989389" cy="3016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Модуль выполнен в виде </a:t>
            </a:r>
            <a:r>
              <a:rPr lang="en-US" sz="1600" dirty="0" smtClean="0">
                <a:solidFill>
                  <a:schemeClr val="tx1"/>
                </a:solidFill>
              </a:rPr>
              <a:t>Eclipse-</a:t>
            </a:r>
            <a:r>
              <a:rPr lang="ru-RU" sz="1600" dirty="0" smtClean="0">
                <a:solidFill>
                  <a:schemeClr val="tx1"/>
                </a:solidFill>
              </a:rPr>
              <a:t>плагина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Используемые те</a:t>
            </a:r>
            <a:r>
              <a:rPr lang="ru-RU" sz="1600" dirty="0">
                <a:solidFill>
                  <a:schemeClr val="tx1"/>
                </a:solidFill>
              </a:rPr>
              <a:t>х</a:t>
            </a:r>
            <a:r>
              <a:rPr lang="ru-RU" sz="1600" dirty="0" smtClean="0">
                <a:solidFill>
                  <a:schemeClr val="tx1"/>
                </a:solidFill>
              </a:rPr>
              <a:t>нологии: </a:t>
            </a:r>
            <a:r>
              <a:rPr lang="en-US" sz="1600" dirty="0" err="1" smtClean="0">
                <a:solidFill>
                  <a:schemeClr val="tx1"/>
                </a:solidFill>
              </a:rPr>
              <a:t>Xtend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Xtext</a:t>
            </a:r>
            <a:endParaRPr lang="ru-RU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Генератор диаграмм вызывается каждый раз при сохранении исходного кода в </a:t>
            </a:r>
            <a:r>
              <a:rPr lang="en-US" sz="1600" dirty="0" smtClean="0">
                <a:solidFill>
                  <a:schemeClr val="tx1"/>
                </a:solidFill>
              </a:rPr>
              <a:t>Reflex IDE.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14.6464" end="2629.292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19"/>
    </mc:Choice>
    <mc:Fallback xmlns="">
      <p:transition spd="slow" advTm="39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24304"/>
            <a:ext cx="8520600" cy="476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Заключение</a:t>
            </a:r>
            <a:endParaRPr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533540" y="816148"/>
            <a:ext cx="80658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Полученный модуль генерирует три вида диаграмм по </a:t>
            </a:r>
            <a:r>
              <a:rPr lang="en-US" sz="1600" dirty="0" smtClean="0"/>
              <a:t>AST</a:t>
            </a:r>
            <a:r>
              <a:rPr lang="ru-RU" sz="1600" dirty="0" smtClean="0"/>
              <a:t> за несколько секунд, что позволяет: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 несколько порядков </a:t>
            </a:r>
            <a:r>
              <a:rPr lang="ru-RU" sz="1600" dirty="0" smtClean="0"/>
              <a:t>сократить </a:t>
            </a:r>
            <a:r>
              <a:rPr lang="ru-RU" sz="1600" dirty="0"/>
              <a:t>время создания </a:t>
            </a:r>
            <a:r>
              <a:rPr lang="ru-RU" sz="1600" dirty="0" smtClean="0"/>
              <a:t>диаграмм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ускорить рецензирование и </a:t>
            </a:r>
            <a:r>
              <a:rPr lang="ru-RU" sz="1600" dirty="0" err="1" smtClean="0"/>
              <a:t>рефакторинг</a:t>
            </a:r>
            <a:r>
              <a:rPr lang="ru-RU" sz="1600" dirty="0" smtClean="0"/>
              <a:t>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</a:t>
            </a:r>
            <a:r>
              <a:rPr lang="ru-RU" sz="1600" dirty="0" smtClean="0"/>
              <a:t>простить поддержку проектов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гарантировать </a:t>
            </a:r>
            <a:r>
              <a:rPr lang="ru-RU" sz="1600" dirty="0"/>
              <a:t>отсутствие </a:t>
            </a:r>
            <a:r>
              <a:rPr lang="ru-RU" sz="1600" dirty="0" smtClean="0"/>
              <a:t>ошибок в диаграммах.</a:t>
            </a:r>
          </a:p>
          <a:p>
            <a:endParaRPr lang="ru-RU" sz="1600" dirty="0" smtClean="0"/>
          </a:p>
          <a:p>
            <a:r>
              <a:rPr lang="ru-RU" sz="1600" dirty="0" smtClean="0"/>
              <a:t>Планируется </a:t>
            </a:r>
            <a:r>
              <a:rPr lang="ru-RU" sz="1600" dirty="0"/>
              <a:t>интеграция модуля в </a:t>
            </a:r>
            <a:r>
              <a:rPr lang="ru-RU" sz="1600" dirty="0" smtClean="0"/>
              <a:t>создаваемую </a:t>
            </a:r>
            <a:r>
              <a:rPr lang="ru-RU" sz="1600" dirty="0"/>
              <a:t>IDE для языка Р</a:t>
            </a:r>
            <a:r>
              <a:rPr lang="ru-RU" sz="1600" dirty="0" smtClean="0"/>
              <a:t>ефлекс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14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sp>
        <p:nvSpPr>
          <p:cNvPr id="8" name="TextBox 7"/>
          <p:cNvSpPr txBox="1"/>
          <p:nvPr/>
        </p:nvSpPr>
        <p:spPr>
          <a:xfrm>
            <a:off x="533540" y="2993980"/>
            <a:ext cx="806582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/>
              <a:t>Контакты: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Email: </a:t>
            </a:r>
            <a:r>
              <a:rPr lang="en-US" sz="1600" dirty="0" smtClean="0">
                <a:hlinkClick r:id="rId4"/>
              </a:rPr>
              <a:t>s.belenkaia8@g.nsu.ru</a:t>
            </a:r>
            <a:endParaRPr lang="en-US" sz="1600" dirty="0" smtClean="0">
              <a:hlinkClick r:id="rId5"/>
            </a:endParaRPr>
          </a:p>
          <a:p>
            <a:pPr>
              <a:lnSpc>
                <a:spcPct val="150000"/>
              </a:lnSpc>
            </a:pPr>
            <a:r>
              <a:rPr lang="en-US" sz="1600" dirty="0" err="1" smtClean="0"/>
              <a:t>Github</a:t>
            </a:r>
            <a:r>
              <a:rPr lang="en-US" sz="1600" dirty="0" smtClean="0"/>
              <a:t> </a:t>
            </a:r>
            <a:r>
              <a:rPr lang="ru-RU" sz="1600" dirty="0" smtClean="0"/>
              <a:t>для реализации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github.com/Belenkaia/Diagram_generator.git</a:t>
            </a:r>
            <a:endParaRPr lang="ru-RU" sz="1600" dirty="0" smtClean="0"/>
          </a:p>
          <a:p>
            <a:pPr>
              <a:lnSpc>
                <a:spcPct val="150000"/>
              </a:lnSpc>
            </a:pPr>
            <a:r>
              <a:rPr lang="en-US" sz="1600" dirty="0" err="1"/>
              <a:t>Github</a:t>
            </a:r>
            <a:r>
              <a:rPr lang="en-US" sz="1600" dirty="0"/>
              <a:t> </a:t>
            </a:r>
            <a:r>
              <a:rPr lang="ru-RU" sz="1600" dirty="0"/>
              <a:t>для </a:t>
            </a:r>
            <a:r>
              <a:rPr lang="ru-RU" sz="1600" dirty="0" smtClean="0"/>
              <a:t>анализа: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github.com/Belenkaia/Diagram-visualisation.git</a:t>
            </a:r>
            <a:endParaRPr lang="ru-RU" sz="1600" dirty="0" smtClean="0"/>
          </a:p>
          <a:p>
            <a:endParaRPr lang="en-US" dirty="0" smtClean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93.9425" end="2187.884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4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2"/>
    </mc:Choice>
    <mc:Fallback xmlns="">
      <p:transition spd="slow" advTm="54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50" y="1041856"/>
            <a:ext cx="39497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рамках итеративной модели при: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разработке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поддержке ПО</a:t>
            </a:r>
          </a:p>
          <a:p>
            <a:endParaRPr lang="ru-RU" sz="1600" dirty="0"/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Промышленная автоматизация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Написание управляющих </a:t>
            </a:r>
            <a:r>
              <a:rPr lang="ru-RU" sz="1600" dirty="0" smtClean="0"/>
              <a:t>алгоритмов.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Программирование </a:t>
            </a:r>
            <a:r>
              <a:rPr lang="ru-RU" sz="1600" dirty="0"/>
              <a:t>встраиваемых </a:t>
            </a:r>
            <a:r>
              <a:rPr lang="ru-RU" sz="1600" dirty="0" smtClean="0"/>
              <a:t>систем. </a:t>
            </a:r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600" dirty="0" smtClean="0"/>
              <a:t>Документация </a:t>
            </a:r>
            <a:r>
              <a:rPr lang="ru-RU" sz="1600" dirty="0"/>
              <a:t>создается вручную: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Занимает </a:t>
            </a:r>
            <a:r>
              <a:rPr lang="ru-RU" sz="1600" dirty="0"/>
              <a:t>значительное </a:t>
            </a:r>
            <a:r>
              <a:rPr lang="ru-RU" sz="1600" dirty="0" smtClean="0"/>
              <a:t>время.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Может </a:t>
            </a:r>
            <a:r>
              <a:rPr lang="ru-RU" sz="1600" dirty="0"/>
              <a:t>быть причиной </a:t>
            </a:r>
            <a:r>
              <a:rPr lang="ru-RU" sz="1600" dirty="0" smtClean="0"/>
              <a:t>ошибок.</a:t>
            </a:r>
            <a:endParaRPr lang="ru-RU" sz="1600" dirty="0"/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756150" y="1035962"/>
            <a:ext cx="406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Возникают проблемы:</a:t>
            </a:r>
            <a:r>
              <a:rPr lang="ru-RU" sz="1600" dirty="0"/>
              <a:t>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/>
              <a:t>реверсивного </a:t>
            </a:r>
            <a:r>
              <a:rPr lang="ru-RU" sz="1600" dirty="0" smtClean="0"/>
              <a:t>инжиниринга</a:t>
            </a:r>
            <a:r>
              <a:rPr lang="en-US" sz="1600" dirty="0" smtClean="0"/>
              <a:t>;</a:t>
            </a:r>
            <a:endParaRPr lang="ru-RU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 err="1"/>
              <a:t>рефакторинга</a:t>
            </a:r>
            <a:r>
              <a:rPr lang="ru-RU" sz="1600" dirty="0"/>
              <a:t> </a:t>
            </a:r>
            <a:r>
              <a:rPr lang="ru-RU" sz="1600" dirty="0" smtClean="0"/>
              <a:t>кода.</a:t>
            </a:r>
            <a:endParaRPr lang="ru-RU" sz="1600" dirty="0"/>
          </a:p>
          <a:p>
            <a:pPr fontAlgn="base"/>
            <a:endParaRPr lang="ru-RU" sz="1600" dirty="0" smtClean="0"/>
          </a:p>
          <a:p>
            <a:pPr fontAlgn="base"/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>Процесс-ориентированное программирование (ПОП</a:t>
            </a:r>
            <a:r>
              <a:rPr lang="ru-RU" sz="1600" dirty="0" smtClean="0"/>
              <a:t>).</a:t>
            </a:r>
            <a:endParaRPr lang="ru-RU" sz="1600" dirty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56150" y="3956109"/>
            <a:ext cx="41084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</a:t>
            </a:r>
            <a:r>
              <a:rPr lang="ru-RU" sz="1600" dirty="0" smtClean="0"/>
              <a:t>отребность </a:t>
            </a:r>
            <a:r>
              <a:rPr lang="ru-RU" sz="1600" dirty="0"/>
              <a:t>в автоматизации процесса создания и визуализации диаграмм для ПОП (в частности, для языка </a:t>
            </a:r>
            <a:r>
              <a:rPr lang="ru-RU" sz="1600" dirty="0" err="1" smtClean="0"/>
              <a:t>Reflex</a:t>
            </a:r>
            <a:r>
              <a:rPr lang="ru-RU" sz="1600" dirty="0" smtClean="0"/>
              <a:t>).</a:t>
            </a:r>
            <a:endParaRPr lang="ru-RU" sz="1600" dirty="0"/>
          </a:p>
          <a:p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4184650" y="1231900"/>
            <a:ext cx="450850" cy="222250"/>
          </a:xfrm>
          <a:prstGeom prst="right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4184650" y="2377980"/>
            <a:ext cx="444500" cy="222250"/>
          </a:xfrm>
          <a:prstGeom prst="right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4184650" y="3976846"/>
            <a:ext cx="444500" cy="222250"/>
          </a:xfrm>
          <a:prstGeom prst="right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31;p29"/>
          <p:cNvSpPr txBox="1">
            <a:spLocks noGrp="1"/>
          </p:cNvSpPr>
          <p:nvPr>
            <p:ph type="title"/>
          </p:nvPr>
        </p:nvSpPr>
        <p:spPr>
          <a:xfrm>
            <a:off x="312251" y="184244"/>
            <a:ext cx="8520600" cy="49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 smtClean="0">
                <a:solidFill>
                  <a:srgbClr val="0B5394"/>
                </a:solidFill>
              </a:rPr>
              <a:t>Актуальность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2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14" name="Звук 1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78.1945" end="2592.026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97"/>
    </mc:Choice>
    <mc:Fallback xmlns="">
      <p:transition spd="slow" advTm="94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311700" y="127319"/>
            <a:ext cx="8520600" cy="534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B5394"/>
                </a:solidFill>
              </a:rPr>
              <a:t>Цель работы и задачи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709949" y="857375"/>
            <a:ext cx="7724101" cy="100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B5394"/>
                </a:solidFill>
              </a:rPr>
              <a:t>Цель работы:</a:t>
            </a:r>
            <a:r>
              <a:rPr lang="ru" sz="1600" dirty="0">
                <a:solidFill>
                  <a:srgbClr val="FFF2CC"/>
                </a:solidFill>
              </a:rPr>
              <a:t> </a:t>
            </a:r>
            <a:r>
              <a:rPr lang="ru" sz="1600" dirty="0">
                <a:solidFill>
                  <a:srgbClr val="000000"/>
                </a:solidFill>
              </a:rPr>
              <a:t>разработка программного модуля визуализации диаграмм процессов по спецификации на языке Reflex. 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819150" y="1866900"/>
            <a:ext cx="7499350" cy="269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sz="1600" dirty="0">
                <a:solidFill>
                  <a:srgbClr val="0B5394"/>
                </a:solidFill>
              </a:rPr>
              <a:t>Задачи</a:t>
            </a:r>
            <a:r>
              <a:rPr lang="ru-RU" sz="1600" dirty="0" smtClean="0">
                <a:solidFill>
                  <a:srgbClr val="0B5394"/>
                </a:solidFill>
              </a:rPr>
              <a:t>:</a:t>
            </a:r>
            <a:endParaRPr lang="ru" sz="1600" dirty="0" smtClean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 smtClean="0">
                <a:solidFill>
                  <a:schemeClr val="dk1"/>
                </a:solidFill>
              </a:rPr>
              <a:t>провести анализ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 smtClean="0">
                <a:solidFill>
                  <a:schemeClr val="dk1"/>
                </a:solidFill>
              </a:rPr>
              <a:t>спроектировать </a:t>
            </a:r>
            <a:r>
              <a:rPr lang="ru-RU" sz="1600" dirty="0" smtClean="0">
                <a:solidFill>
                  <a:schemeClr val="dk1"/>
                </a:solidFill>
              </a:rPr>
              <a:t>модуль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разработать архитектуру модуля, реализовать модуль </a:t>
            </a:r>
            <a:r>
              <a:rPr lang="ru" sz="1600" dirty="0" smtClean="0">
                <a:solidFill>
                  <a:schemeClr val="dk1"/>
                </a:solidFill>
              </a:rPr>
              <a:t>визуализации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провести тестирование созданной </a:t>
            </a:r>
            <a:r>
              <a:rPr lang="ru" sz="1600" dirty="0" smtClean="0">
                <a:solidFill>
                  <a:schemeClr val="dk1"/>
                </a:solidFill>
              </a:rPr>
              <a:t>реализации и опробовать ее на практике</a:t>
            </a:r>
            <a:r>
              <a:rPr lang="en-US" sz="1600" dirty="0" smtClean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3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46.3348" end="2558.039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50"/>
    </mc:Choice>
    <mc:Fallback xmlns="">
      <p:transition spd="slow" advTm="52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12251" y="184244"/>
            <a:ext cx="8520600" cy="49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" dirty="0">
                <a:solidFill>
                  <a:srgbClr val="0B5394"/>
                </a:solidFill>
              </a:rPr>
              <a:t>Специфика языка Reflex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368300" y="1066799"/>
            <a:ext cx="4356100" cy="347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Программа состоит из описания процессов.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Процессы представлены автоматами состояний.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Исполнение происходит в кооперативной модели многопоточности.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Процессы взаимодействуют по данным и по управлению.</a:t>
            </a:r>
            <a:endParaRPr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26001" y="846336"/>
            <a:ext cx="4006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Cooking{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INIT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K_DOOR</a:t>
            </a:r>
            <a:r>
              <a:rPr lang="ru-RU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Y_ALARM</a:t>
            </a:r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</a:t>
            </a:r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COOK_TIME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(K_DOOR == OPEN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9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COOK_TIME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(COOK_TIME != 0)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ru-RU" sz="9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ON;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Cooking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(K_DOOR != OPEN)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OFF; 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WaitForDoorClose;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COOK_TIME) 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OFF;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9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4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0.5008" end="2341.50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87"/>
    </mc:Choice>
    <mc:Fallback xmlns="">
      <p:transition spd="slow" advTm="37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311700" y="122831"/>
            <a:ext cx="8520600" cy="90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B5394"/>
                </a:solidFill>
              </a:rPr>
              <a:t>Сравнительный анализ средств визуализации диаграмм для языков общего назначения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64715" y="4418686"/>
            <a:ext cx="539750" cy="2095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604465" y="4323406"/>
            <a:ext cx="133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Удовлетворяет требованиям</a:t>
            </a:r>
            <a:endParaRPr lang="ru-RU" sz="1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09420" y="4418686"/>
            <a:ext cx="539750" cy="20955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561184" y="4418686"/>
            <a:ext cx="539750" cy="209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517408" y="4323406"/>
            <a:ext cx="172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Не удовлетворяет требованиям</a:t>
            </a:r>
            <a:endParaRPr lang="ru-RU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100934" y="4323406"/>
            <a:ext cx="107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Данные отсутствуют</a:t>
            </a:r>
            <a:endParaRPr lang="ru-RU" sz="1000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655337"/>
              </p:ext>
            </p:extLst>
          </p:nvPr>
        </p:nvGraphicFramePr>
        <p:xfrm>
          <a:off x="335756" y="1181100"/>
          <a:ext cx="8472487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Лист" r:id="rId7" imgW="9725056" imgH="3133620" progId="Excel.Sheet.12">
                  <p:embed/>
                </p:oleObj>
              </mc:Choice>
              <mc:Fallback>
                <p:oleObj name="Лист" r:id="rId7" imgW="9725056" imgH="3133620" progId="Excel.Sheet.12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" y="1181100"/>
                        <a:ext cx="8472487" cy="3041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5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41.5616" end="2196.97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71"/>
    </mc:Choice>
    <mc:Fallback xmlns="">
      <p:transition spd="slow" advTm="40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6500" y="123020"/>
            <a:ext cx="8591000" cy="886914"/>
          </a:xfrm>
        </p:spPr>
        <p:txBody>
          <a:bodyPr/>
          <a:lstStyle/>
          <a:p>
            <a:pPr algn="ctr"/>
            <a:r>
              <a:rPr lang="ru" dirty="0" smtClean="0">
                <a:solidFill>
                  <a:srgbClr val="0B5394"/>
                </a:solidFill>
              </a:rPr>
              <a:t>Анализ </a:t>
            </a:r>
            <a:r>
              <a:rPr lang="ru-RU" dirty="0" smtClean="0">
                <a:solidFill>
                  <a:srgbClr val="0B5394"/>
                </a:solidFill>
              </a:rPr>
              <a:t>средств </a:t>
            </a:r>
            <a:r>
              <a:rPr lang="ru-RU" dirty="0">
                <a:solidFill>
                  <a:srgbClr val="0B5394"/>
                </a:solidFill>
              </a:rPr>
              <a:t>разработки систем управления и ПО для встраиваемых систем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94700" y="1083964"/>
            <a:ext cx="539750" cy="2095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772401" y="1427807"/>
            <a:ext cx="1292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Удовлетворяет требованиям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94700" y="2212378"/>
            <a:ext cx="539750" cy="209550"/>
          </a:xfrm>
          <a:prstGeom prst="rect">
            <a:avLst/>
          </a:prstGeom>
          <a:solidFill>
            <a:srgbClr val="FBC1A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397875" y="3191565"/>
            <a:ext cx="539750" cy="209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816851" y="2467917"/>
            <a:ext cx="124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Не удовлетворяет</a:t>
            </a:r>
            <a:endParaRPr lang="ru-R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947026" y="3529656"/>
            <a:ext cx="111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Данные отсутствуют</a:t>
            </a:r>
            <a:endParaRPr lang="ru-RU" sz="1200" dirty="0"/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123250"/>
              </p:ext>
            </p:extLst>
          </p:nvPr>
        </p:nvGraphicFramePr>
        <p:xfrm>
          <a:off x="404812" y="1269403"/>
          <a:ext cx="7265988" cy="372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Лист" r:id="rId6" imgW="7296021" imgH="4086180" progId="Excel.Sheet.12">
                  <p:embed/>
                </p:oleObj>
              </mc:Choice>
              <mc:Fallback>
                <p:oleObj name="Лист" r:id="rId6" imgW="7296021" imgH="4086180" progId="Excel.Sheet.12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2" y="1269403"/>
                        <a:ext cx="7265988" cy="3727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6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13" name="Звук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18.2263" end="2826.600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15"/>
    </mc:Choice>
    <mc:Fallback xmlns="">
      <p:transition spd="slow" advTm="27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11700" y="116006"/>
            <a:ext cx="8520600" cy="519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rgbClr val="0B5394"/>
                </a:solidFill>
              </a:rPr>
              <a:t>Требования к средству визуализации диаграмм 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960112" y="876827"/>
            <a:ext cx="7223775" cy="3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ru-RU" sz="1600" dirty="0">
                <a:solidFill>
                  <a:srgbClr val="000000"/>
                </a:solidFill>
              </a:rPr>
              <a:t>Н</a:t>
            </a:r>
            <a:r>
              <a:rPr lang="ru-RU" sz="1600" dirty="0" smtClean="0">
                <a:solidFill>
                  <a:srgbClr val="000000"/>
                </a:solidFill>
              </a:rPr>
              <a:t>еобходимо обеспечить: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600" dirty="0">
                <a:solidFill>
                  <a:srgbClr val="000000"/>
                </a:solidFill>
              </a:rPr>
              <a:t>в</a:t>
            </a:r>
            <a:r>
              <a:rPr lang="ru" sz="1600" dirty="0" smtClean="0">
                <a:solidFill>
                  <a:srgbClr val="000000"/>
                </a:solidFill>
              </a:rPr>
              <a:t>озможность редактирования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ru-RU" sz="1600" dirty="0" smtClean="0">
                <a:solidFill>
                  <a:srgbClr val="000000"/>
                </a:solidFill>
              </a:rPr>
              <a:t>диаграмм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-RU" sz="1600" dirty="0" smtClean="0">
                <a:solidFill>
                  <a:srgbClr val="000000"/>
                </a:solidFill>
              </a:rPr>
              <a:t>а</a:t>
            </a:r>
            <a:r>
              <a:rPr lang="ru" sz="1600" dirty="0" smtClean="0">
                <a:solidFill>
                  <a:srgbClr val="000000"/>
                </a:solidFill>
              </a:rPr>
              <a:t>втоматическую укладку </a:t>
            </a:r>
            <a:r>
              <a:rPr lang="ru" sz="1600" dirty="0">
                <a:solidFill>
                  <a:srgbClr val="000000"/>
                </a:solidFill>
              </a:rPr>
              <a:t>диаграмм на </a:t>
            </a:r>
            <a:r>
              <a:rPr lang="ru" sz="1600" dirty="0" smtClean="0">
                <a:solidFill>
                  <a:srgbClr val="000000"/>
                </a:solidFill>
              </a:rPr>
              <a:t>плоскость</a:t>
            </a:r>
            <a:endParaRPr lang="ru" sz="1600" dirty="0">
              <a:solidFill>
                <a:srgbClr val="000000"/>
              </a:solidFill>
            </a:endParaRPr>
          </a:p>
          <a:p>
            <a:pPr lvl="0" indent="-31750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ru-RU" sz="1600" dirty="0">
                <a:solidFill>
                  <a:srgbClr val="000000"/>
                </a:solidFill>
              </a:rPr>
              <a:t>визуализацию </a:t>
            </a:r>
            <a:r>
              <a:rPr lang="ru-RU" sz="1600" dirty="0" smtClean="0">
                <a:solidFill>
                  <a:srgbClr val="000000"/>
                </a:solidFill>
              </a:rPr>
              <a:t/>
            </a:r>
            <a:br>
              <a:rPr lang="ru-RU" sz="1600" dirty="0" smtClean="0">
                <a:solidFill>
                  <a:srgbClr val="000000"/>
                </a:solidFill>
              </a:rPr>
            </a:br>
            <a:r>
              <a:rPr lang="ru-RU" sz="1600" dirty="0" smtClean="0">
                <a:solidFill>
                  <a:srgbClr val="000000"/>
                </a:solidFill>
              </a:rPr>
              <a:t>диаграмм </a:t>
            </a:r>
            <a:r>
              <a:rPr lang="ru-RU" sz="1600" dirty="0">
                <a:solidFill>
                  <a:srgbClr val="000000"/>
                </a:solidFill>
              </a:rPr>
              <a:t>состояний </a:t>
            </a:r>
            <a:r>
              <a:rPr lang="ru-RU" sz="1600" dirty="0" smtClean="0">
                <a:solidFill>
                  <a:srgbClr val="000000"/>
                </a:solidFill>
              </a:rPr>
              <a:t>процесса,</a:t>
            </a:r>
            <a:br>
              <a:rPr lang="ru-RU" sz="1600" dirty="0" smtClean="0">
                <a:solidFill>
                  <a:srgbClr val="000000"/>
                </a:solidFill>
              </a:rPr>
            </a:br>
            <a:r>
              <a:rPr lang="ru-RU" sz="1600" dirty="0" smtClean="0">
                <a:solidFill>
                  <a:srgbClr val="000000"/>
                </a:solidFill>
              </a:rPr>
              <a:t>диаграмм </a:t>
            </a:r>
            <a:r>
              <a:rPr lang="ru-RU" sz="1600" dirty="0">
                <a:solidFill>
                  <a:srgbClr val="000000"/>
                </a:solidFill>
              </a:rPr>
              <a:t>связи процессов по </a:t>
            </a:r>
            <a:r>
              <a:rPr lang="ru-RU" sz="1600" dirty="0" smtClean="0">
                <a:solidFill>
                  <a:srgbClr val="000000"/>
                </a:solidFill>
              </a:rPr>
              <a:t>данным, </a:t>
            </a:r>
            <a:br>
              <a:rPr lang="ru-RU" sz="1600" dirty="0" smtClean="0">
                <a:solidFill>
                  <a:srgbClr val="000000"/>
                </a:solidFill>
              </a:rPr>
            </a:br>
            <a:r>
              <a:rPr lang="ru-RU" sz="1600" dirty="0" smtClean="0">
                <a:solidFill>
                  <a:srgbClr val="000000"/>
                </a:solidFill>
              </a:rPr>
              <a:t>диаграмм </a:t>
            </a:r>
            <a:r>
              <a:rPr lang="ru-RU" sz="1600" dirty="0">
                <a:solidFill>
                  <a:srgbClr val="000000"/>
                </a:solidFill>
              </a:rPr>
              <a:t>связи процессов по </a:t>
            </a:r>
            <a:r>
              <a:rPr lang="ru-RU" sz="1600" dirty="0" smtClean="0">
                <a:solidFill>
                  <a:srgbClr val="000000"/>
                </a:solidFill>
              </a:rPr>
              <a:t>управлению</a:t>
            </a:r>
            <a:endParaRPr lang="ru-RU" sz="1600" dirty="0">
              <a:solidFill>
                <a:srgbClr val="000000"/>
              </a:solidFill>
            </a:endParaRPr>
          </a:p>
          <a:p>
            <a:pPr lvl="0" indent="-31750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ru-RU" sz="1600" dirty="0">
                <a:solidFill>
                  <a:schemeClr val="dk1"/>
                </a:solidFill>
              </a:rPr>
              <a:t>в</a:t>
            </a:r>
            <a:r>
              <a:rPr lang="ru-RU" sz="1600" dirty="0" smtClean="0">
                <a:solidFill>
                  <a:schemeClr val="dk1"/>
                </a:solidFill>
              </a:rPr>
              <a:t>озможность </a:t>
            </a:r>
            <a:r>
              <a:rPr lang="ru-RU" sz="1600" dirty="0">
                <a:solidFill>
                  <a:schemeClr val="dk1"/>
                </a:solidFill>
              </a:rPr>
              <a:t>сохранения диаграммы в отдельный файл.</a:t>
            </a:r>
            <a:endParaRPr lang="ru-RU" sz="16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7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53.4144" end="2136.97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94"/>
    </mc:Choice>
    <mc:Fallback xmlns="">
      <p:transition spd="slow" advTm="26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214350" y="118100"/>
            <a:ext cx="8715300" cy="571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0B5394"/>
                </a:solidFill>
              </a:rPr>
              <a:t>Диаграмма состояний процесса</a:t>
            </a:r>
            <a:endParaRPr sz="2800" dirty="0">
              <a:solidFill>
                <a:srgbClr val="0B5394"/>
              </a:solidFill>
            </a:endParaRPr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2"/>
          </p:nvPr>
        </p:nvSpPr>
        <p:spPr>
          <a:xfrm>
            <a:off x="6859106" y="863851"/>
            <a:ext cx="2239686" cy="2634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00000"/>
                </a:solidFill>
              </a:rPr>
              <a:t>Диаграмму </a:t>
            </a:r>
            <a:r>
              <a:rPr lang="ru" sz="1600" dirty="0">
                <a:solidFill>
                  <a:srgbClr val="000000"/>
                </a:solidFill>
              </a:rPr>
              <a:t>состояний процесса </a:t>
            </a:r>
            <a:r>
              <a:rPr lang="ru" sz="1600" dirty="0" smtClean="0">
                <a:solidFill>
                  <a:srgbClr val="000000"/>
                </a:solidFill>
              </a:rPr>
              <a:t>предложено отображать в виде диаграммы </a:t>
            </a:r>
            <a:r>
              <a:rPr lang="ru" sz="1600" dirty="0">
                <a:solidFill>
                  <a:srgbClr val="000000"/>
                </a:solidFill>
              </a:rPr>
              <a:t>состояний UML.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" b="57678"/>
          <a:stretch/>
        </p:blipFill>
        <p:spPr>
          <a:xfrm>
            <a:off x="146904" y="982638"/>
            <a:ext cx="7014602" cy="388278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8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14.357" end="1671.53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3"/>
    </mc:Choice>
    <mc:Fallback xmlns="">
      <p:transition spd="slow" advTm="30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201148" y="113837"/>
            <a:ext cx="8758607" cy="520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0B5394"/>
                </a:solidFill>
              </a:rPr>
              <a:t>Диаграмма связи процессов по данным</a:t>
            </a:r>
            <a:endParaRPr sz="2800" dirty="0">
              <a:solidFill>
                <a:srgbClr val="0B5394"/>
              </a:solidFill>
            </a:endParaRPr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2"/>
          </p:nvPr>
        </p:nvSpPr>
        <p:spPr>
          <a:xfrm>
            <a:off x="6516807" y="1082049"/>
            <a:ext cx="2439030" cy="3413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ru" sz="1600" dirty="0">
                <a:solidFill>
                  <a:srgbClr val="000000"/>
                </a:solidFill>
              </a:rPr>
              <a:t>Для построения диаграмм связи процессов по данным </a:t>
            </a:r>
            <a:r>
              <a:rPr lang="ru" sz="1600" dirty="0" smtClean="0">
                <a:solidFill>
                  <a:srgbClr val="000000"/>
                </a:solidFill>
              </a:rPr>
              <a:t>предложено использовать нотацию, разработанную </a:t>
            </a:r>
            <a:r>
              <a:rPr lang="ru-RU" sz="1600" dirty="0" smtClean="0">
                <a:solidFill>
                  <a:srgbClr val="000000"/>
                </a:solidFill>
              </a:rPr>
              <a:t>на </a:t>
            </a:r>
            <a:r>
              <a:rPr lang="ru-RU" sz="1600" dirty="0">
                <a:solidFill>
                  <a:srgbClr val="000000"/>
                </a:solidFill>
              </a:rPr>
              <a:t>основе модифицированной</a:t>
            </a:r>
          </a:p>
          <a:p>
            <a:pPr marL="0" lvl="0" indent="0">
              <a:buNone/>
            </a:pPr>
            <a:r>
              <a:rPr lang="ru-RU" sz="1600" dirty="0">
                <a:solidFill>
                  <a:srgbClr val="000000"/>
                </a:solidFill>
              </a:rPr>
              <a:t>диаграммы </a:t>
            </a:r>
            <a:r>
              <a:rPr lang="ru-RU" sz="1600" dirty="0" smtClean="0">
                <a:solidFill>
                  <a:srgbClr val="000000"/>
                </a:solidFill>
              </a:rPr>
              <a:t>деятельности и </a:t>
            </a:r>
            <a:r>
              <a:rPr lang="ru-RU" sz="1600" dirty="0">
                <a:solidFill>
                  <a:srgbClr val="000000"/>
                </a:solidFill>
              </a:rPr>
              <a:t>состояний UML</a:t>
            </a:r>
            <a:r>
              <a:rPr lang="ru-RU" sz="1600" dirty="0" smtClean="0">
                <a:solidFill>
                  <a:srgbClr val="000000"/>
                </a:solidFill>
              </a:rPr>
              <a:t>.</a:t>
            </a:r>
            <a:endParaRPr lang="ru" sz="1600" dirty="0" smtClean="0">
              <a:solidFill>
                <a:srgbClr val="00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r="5154" b="56617"/>
          <a:stretch/>
        </p:blipFill>
        <p:spPr>
          <a:xfrm>
            <a:off x="201148" y="709413"/>
            <a:ext cx="6315658" cy="426152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9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28.9866" end="2437.6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43"/>
    </mc:Choice>
    <mc:Fallback xmlns="">
      <p:transition spd="slow" advTm="3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1124</Words>
  <Application>Microsoft Office PowerPoint</Application>
  <PresentationFormat>Экран (16:9)</PresentationFormat>
  <Paragraphs>166</Paragraphs>
  <Slides>14</Slides>
  <Notes>10</Notes>
  <HiddenSlides>0</HiddenSlides>
  <MMClips>14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Simple Light</vt:lpstr>
      <vt:lpstr>Simple Light</vt:lpstr>
      <vt:lpstr>Лист</vt:lpstr>
      <vt:lpstr>Разработка  программного модуля визуализации диаграмм процессов по спецификации на языке Reflex</vt:lpstr>
      <vt:lpstr>Актуальность</vt:lpstr>
      <vt:lpstr>Цель работы и задачи</vt:lpstr>
      <vt:lpstr>Специфика языка Reflex</vt:lpstr>
      <vt:lpstr>Сравнительный анализ средств визуализации диаграмм для языков общего назначения</vt:lpstr>
      <vt:lpstr>Анализ средств разработки систем управления и ПО для встраиваемых систем</vt:lpstr>
      <vt:lpstr>Требования к средству визуализации диаграмм </vt:lpstr>
      <vt:lpstr>Диаграмма состояний процесса</vt:lpstr>
      <vt:lpstr>Диаграмма связи процессов по данным</vt:lpstr>
      <vt:lpstr>Диаграмма связи процессов по управлению</vt:lpstr>
      <vt:lpstr>Обзор форматов представления графов </vt:lpstr>
      <vt:lpstr>Архитектура</vt:lpstr>
      <vt:lpstr>Реализация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по теме Разработка  программного модуля визуализации диаграмм процессов по спецификации на языке Reflex</dc:title>
  <dc:creator>Alexandra</dc:creator>
  <cp:lastModifiedBy>Беленькая София</cp:lastModifiedBy>
  <cp:revision>128</cp:revision>
  <dcterms:modified xsi:type="dcterms:W3CDTF">2020-04-12T16:24:20Z</dcterms:modified>
</cp:coreProperties>
</file>